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3" r:id="rId7"/>
    <p:sldId id="264" r:id="rId8"/>
    <p:sldId id="265" r:id="rId9"/>
    <p:sldId id="285" r:id="rId10"/>
    <p:sldId id="286" r:id="rId11"/>
    <p:sldId id="266" r:id="rId12"/>
    <p:sldId id="280" r:id="rId13"/>
    <p:sldId id="282" r:id="rId14"/>
    <p:sldId id="283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0211F3-DC82-4928-A54E-1C7145A012B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6ACA34-4B8B-40DD-B84B-4DF9132FD28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9D6AB6-62BA-4490-8FCF-BF7E603ED81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AC3A09-93BE-4EF2-913D-C7830D23792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1213CF-6910-40E3-B98C-1DC679B8E6F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D1656F-6CEE-428E-B350-99054B1D8D7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82BB0D-45CC-421D-8FD7-C71A0E97FF3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49F2AE-B240-4AA9-BBEF-A5983C60A56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1A5F2A-319A-4993-9C79-26EB0E21086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A64B82-A4AE-4153-9F5A-12209A528D8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17D1E6-B9E9-440A-A48B-4CA8BF2284A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8838BCD-A36B-40EF-AF69-FAB8AEBC12EA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611188" y="836613"/>
            <a:ext cx="7848600" cy="525621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000" b="1" u="sng">
                <a:solidFill>
                  <a:srgbClr val="FF0000"/>
                </a:solidFill>
              </a:rPr>
              <a:t>ПРАВИЛА БЕЗОПАСНОГО </a:t>
            </a:r>
          </a:p>
          <a:p>
            <a:pPr algn="ctr"/>
            <a:r>
              <a:rPr lang="ru-RU" sz="4000" b="1" u="sng">
                <a:solidFill>
                  <a:srgbClr val="FF0000"/>
                </a:solidFill>
              </a:rPr>
              <a:t>ПОВЕДЕНИЯ</a:t>
            </a:r>
          </a:p>
          <a:p>
            <a:pPr algn="ctr"/>
            <a:r>
              <a:rPr lang="ru-RU" sz="4000" b="1" u="sng">
                <a:solidFill>
                  <a:srgbClr val="FF0000"/>
                </a:solidFill>
              </a:rPr>
              <a:t>В ПЕРИОД ВЕСЕННЕГО</a:t>
            </a:r>
          </a:p>
          <a:p>
            <a:pPr algn="ctr"/>
            <a:r>
              <a:rPr lang="ru-RU" sz="4000" b="1" u="sng">
                <a:solidFill>
                  <a:srgbClr val="FF0000"/>
                </a:solidFill>
              </a:rPr>
              <a:t> ПАВОДКА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323850" y="333375"/>
            <a:ext cx="8496300" cy="60483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 dirty="0"/>
              <a:t>В зависимости от складывающихся погодных</a:t>
            </a:r>
          </a:p>
          <a:p>
            <a:pPr algn="ctr"/>
            <a:r>
              <a:rPr lang="ru-RU" sz="2000" b="1" dirty="0"/>
              <a:t> условий начало паводка можно ожидать </a:t>
            </a:r>
          </a:p>
          <a:p>
            <a:pPr algn="ctr"/>
            <a:r>
              <a:rPr lang="ru-RU" sz="2000" b="1" dirty="0"/>
              <a:t>в интервале конец марта до конца </a:t>
            </a:r>
          </a:p>
          <a:p>
            <a:pPr algn="ctr"/>
            <a:r>
              <a:rPr lang="ru-RU" sz="2000" b="1" dirty="0"/>
              <a:t>первой декады апреля.</a:t>
            </a:r>
          </a:p>
          <a:p>
            <a:pPr algn="ctr"/>
            <a:r>
              <a:rPr lang="ru-RU" sz="2000" b="1" dirty="0"/>
              <a:t>Масштаб и сложность паводка </a:t>
            </a:r>
            <a:r>
              <a:rPr lang="ru-RU" sz="2000" b="1" dirty="0" smtClean="0"/>
              <a:t>2020 </a:t>
            </a:r>
            <a:r>
              <a:rPr lang="ru-RU" sz="2000" b="1" dirty="0"/>
              <a:t>г. </a:t>
            </a:r>
          </a:p>
          <a:p>
            <a:pPr algn="ctr"/>
            <a:r>
              <a:rPr lang="ru-RU" sz="2000" b="1" dirty="0"/>
              <a:t>в основном определяют несколько природных </a:t>
            </a:r>
          </a:p>
          <a:p>
            <a:pPr algn="ctr"/>
            <a:r>
              <a:rPr lang="ru-RU" sz="2000" b="1" dirty="0"/>
              <a:t>факторов – запас воды в снеге, глубина </a:t>
            </a:r>
          </a:p>
          <a:p>
            <a:pPr algn="ctr"/>
            <a:r>
              <a:rPr lang="ru-RU" sz="2000" b="1" dirty="0"/>
              <a:t>промерзания почвы, интенсивность</a:t>
            </a:r>
          </a:p>
          <a:p>
            <a:pPr algn="ctr"/>
            <a:r>
              <a:rPr lang="ru-RU" sz="2000" b="1" dirty="0"/>
              <a:t> повышения среднесуточной температуры воздуха </a:t>
            </a:r>
          </a:p>
          <a:p>
            <a:pPr algn="ctr"/>
            <a:r>
              <a:rPr lang="ru-RU" sz="2000" b="1" dirty="0"/>
              <a:t>и количество осадков в период паводка. </a:t>
            </a:r>
          </a:p>
          <a:p>
            <a:pPr algn="ctr"/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468313" y="404813"/>
            <a:ext cx="8207375" cy="59039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800" b="1">
                <a:solidFill>
                  <a:srgbClr val="FF0000"/>
                </a:solidFill>
              </a:rPr>
              <a:t>Оказание помощи терпящим бедствие </a:t>
            </a:r>
          </a:p>
          <a:p>
            <a:pPr algn="ctr"/>
            <a:r>
              <a:rPr lang="ru-RU" sz="2800" b="1">
                <a:solidFill>
                  <a:srgbClr val="FF0000"/>
                </a:solidFill>
              </a:rPr>
              <a:t>на воде – благородный долг</a:t>
            </a:r>
          </a:p>
          <a:p>
            <a:pPr algn="ctr"/>
            <a:r>
              <a:rPr lang="ru-RU" sz="2800" b="1">
                <a:solidFill>
                  <a:srgbClr val="FF0000"/>
                </a:solidFill>
              </a:rPr>
              <a:t> каждого человека.</a:t>
            </a:r>
          </a:p>
          <a:p>
            <a:pPr algn="ctr"/>
            <a:r>
              <a:rPr lang="ru-RU" sz="2800" b="1">
                <a:solidFill>
                  <a:srgbClr val="FF0000"/>
                </a:solidFill>
              </a:rPr>
              <a:t>Будьте осторожны во время</a:t>
            </a:r>
          </a:p>
          <a:p>
            <a:pPr algn="ctr"/>
            <a:r>
              <a:rPr lang="ru-RU" sz="2800" b="1">
                <a:solidFill>
                  <a:srgbClr val="FF0000"/>
                </a:solidFill>
              </a:rPr>
              <a:t> весеннего паводка. </a:t>
            </a:r>
          </a:p>
          <a:p>
            <a:pPr algn="ctr"/>
            <a:r>
              <a:rPr lang="ru-RU" sz="2800" b="1">
                <a:solidFill>
                  <a:srgbClr val="FF0000"/>
                </a:solidFill>
              </a:rPr>
              <a:t>Оберегайте себя и </a:t>
            </a:r>
          </a:p>
          <a:p>
            <a:pPr algn="ctr"/>
            <a:r>
              <a:rPr lang="ru-RU" sz="2800" b="1">
                <a:solidFill>
                  <a:srgbClr val="FF0000"/>
                </a:solidFill>
              </a:rPr>
              <a:t>других от несчастного случая.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8" name="Picture 4" descr="В городе Аткарск перелит подвесной пешеходный мост через реку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333375"/>
            <a:ext cx="8353425" cy="55435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AutoShape 4"/>
          <p:cNvSpPr>
            <a:spLocks noChangeArrowheads="1"/>
          </p:cNvSpPr>
          <p:nvPr/>
        </p:nvSpPr>
        <p:spPr bwMode="auto">
          <a:xfrm>
            <a:off x="395288" y="404813"/>
            <a:ext cx="7921625" cy="583247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600" b="1">
                <a:solidFill>
                  <a:srgbClr val="FF0000"/>
                </a:solidFill>
              </a:rPr>
              <a:t>БУДЬТЕ</a:t>
            </a:r>
          </a:p>
          <a:p>
            <a:pPr algn="ctr"/>
            <a:r>
              <a:rPr lang="ru-RU" sz="3600" b="1">
                <a:solidFill>
                  <a:srgbClr val="FF0000"/>
                </a:solidFill>
              </a:rPr>
              <a:t>ВНИМАТЕЛЬНЫ</a:t>
            </a:r>
          </a:p>
          <a:p>
            <a:pPr algn="ctr"/>
            <a:r>
              <a:rPr lang="ru-RU" sz="3600" b="1">
                <a:solidFill>
                  <a:srgbClr val="FF0000"/>
                </a:solidFill>
              </a:rPr>
              <a:t>И ОСТОРОЖНЫ!</a:t>
            </a:r>
          </a:p>
          <a:p>
            <a:pPr algn="ctr"/>
            <a:endParaRPr lang="ru-RU" sz="3600" b="1">
              <a:solidFill>
                <a:srgbClr val="FF0000"/>
              </a:solidFill>
            </a:endParaRPr>
          </a:p>
          <a:p>
            <a:pPr algn="ctr"/>
            <a:r>
              <a:rPr lang="ru-RU" sz="3600" b="1">
                <a:solidFill>
                  <a:srgbClr val="FF0000"/>
                </a:solidFill>
              </a:rPr>
              <a:t>ВОДА НЕ ПРОЩАЕТ</a:t>
            </a:r>
          </a:p>
          <a:p>
            <a:pPr algn="ctr"/>
            <a:r>
              <a:rPr lang="ru-RU" sz="3600" b="1">
                <a:solidFill>
                  <a:srgbClr val="FF0000"/>
                </a:solidFill>
              </a:rPr>
              <a:t>ОШИБОК!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AutoShape 4"/>
          <p:cNvSpPr>
            <a:spLocks noChangeArrowheads="1"/>
          </p:cNvSpPr>
          <p:nvPr/>
        </p:nvSpPr>
        <p:spPr bwMode="auto">
          <a:xfrm>
            <a:off x="395288" y="620713"/>
            <a:ext cx="8353425" cy="56880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000" b="1">
                <a:solidFill>
                  <a:srgbClr val="FF0000"/>
                </a:solidFill>
              </a:rPr>
              <a:t>СПАСИБО</a:t>
            </a:r>
          </a:p>
          <a:p>
            <a:pPr algn="ctr"/>
            <a:r>
              <a:rPr lang="ru-RU" sz="4000" b="1">
                <a:solidFill>
                  <a:srgbClr val="FF0000"/>
                </a:solidFill>
              </a:rPr>
              <a:t>ЗА ВНИМАНИЕ!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539750" y="404813"/>
            <a:ext cx="8208963" cy="59769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u="sng">
                <a:solidFill>
                  <a:srgbClr val="FF0000"/>
                </a:solidFill>
              </a:rPr>
              <a:t>ПАВОДОК </a:t>
            </a:r>
            <a:r>
              <a:rPr lang="ru-RU" sz="2400" b="1"/>
              <a:t>– это кратковременный подъём уровня </a:t>
            </a:r>
          </a:p>
          <a:p>
            <a:pPr algn="ctr"/>
            <a:r>
              <a:rPr lang="ru-RU" sz="2400" b="1"/>
              <a:t>воды  в водоёмах (реках, озёрах, прудах и т.п.), </a:t>
            </a:r>
          </a:p>
          <a:p>
            <a:pPr algn="ctr"/>
            <a:r>
              <a:rPr lang="ru-RU" sz="2400" b="1"/>
              <a:t>вызванный весенним таянием снегов, </a:t>
            </a:r>
          </a:p>
          <a:p>
            <a:pPr algn="ctr"/>
            <a:r>
              <a:rPr lang="ru-RU" sz="2400" b="1"/>
              <a:t>ливневыми дождями, длительными осадками</a:t>
            </a:r>
          </a:p>
          <a:p>
            <a:pPr algn="ctr"/>
            <a:endParaRPr lang="ru-RU" sz="2400" b="1"/>
          </a:p>
          <a:p>
            <a:pPr algn="ctr"/>
            <a:endParaRPr lang="ru-RU" sz="2400" b="1"/>
          </a:p>
          <a:p>
            <a:pPr algn="ctr"/>
            <a:endParaRPr lang="ru-RU" sz="2400" b="1"/>
          </a:p>
          <a:p>
            <a:pPr algn="ctr"/>
            <a:endParaRPr lang="ru-RU" sz="2400" b="1"/>
          </a:p>
          <a:p>
            <a:pPr algn="ctr"/>
            <a:endParaRPr lang="ru-RU" sz="2400" b="1"/>
          </a:p>
          <a:p>
            <a:pPr algn="ctr"/>
            <a:endParaRPr lang="ru-RU" sz="2400" b="1"/>
          </a:p>
        </p:txBody>
      </p:sp>
      <p:pic>
        <p:nvPicPr>
          <p:cNvPr id="3077" name="Picture 5" descr="img_hdcJ2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050" y="3141663"/>
            <a:ext cx="4679950" cy="3127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468313" y="404813"/>
            <a:ext cx="7704137" cy="56165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/>
              <a:t>Идет весна… Снег оседает</a:t>
            </a:r>
          </a:p>
          <a:p>
            <a:pPr algn="ctr"/>
            <a:r>
              <a:rPr lang="ru-RU" sz="2000" b="1"/>
              <a:t> под солнечными лучами, становится талым.</a:t>
            </a:r>
          </a:p>
          <a:p>
            <a:pPr algn="ctr"/>
            <a:r>
              <a:rPr lang="ru-RU" sz="2000" b="1"/>
              <a:t>Но лед на реке все еще кажется крепким. </a:t>
            </a:r>
          </a:p>
          <a:p>
            <a:pPr algn="ctr"/>
            <a:r>
              <a:rPr lang="ru-RU" sz="2000" b="1"/>
              <a:t>Его покров все еще сковывает воду.</a:t>
            </a:r>
          </a:p>
          <a:p>
            <a:pPr algn="ctr"/>
            <a:r>
              <a:rPr lang="ru-RU" sz="2000" b="1"/>
              <a:t>Но это лишь на первый взгляд. Лед на реке тоже </a:t>
            </a:r>
          </a:p>
          <a:p>
            <a:pPr algn="ctr"/>
            <a:r>
              <a:rPr lang="ru-RU" sz="2000" b="1"/>
              <a:t>почувствовал приход весны. </a:t>
            </a:r>
          </a:p>
          <a:p>
            <a:pPr algn="ctr"/>
            <a:r>
              <a:rPr lang="ru-RU" sz="2000" b="1"/>
              <a:t>Он становится слабым, рыхлым.</a:t>
            </a:r>
          </a:p>
          <a:p>
            <a:pPr algn="ctr"/>
            <a:r>
              <a:rPr lang="ru-RU" sz="2000" b="1"/>
              <a:t>Приближается весенний паводок. Скоро </a:t>
            </a:r>
          </a:p>
          <a:p>
            <a:pPr algn="ctr"/>
            <a:r>
              <a:rPr lang="ru-RU" sz="2000" b="1"/>
              <a:t>на реке поплывут  льдины, сталкиваясь,</a:t>
            </a:r>
          </a:p>
          <a:p>
            <a:pPr algn="ctr"/>
            <a:r>
              <a:rPr lang="ru-RU" sz="2000" b="1"/>
              <a:t> наскакивая друг на друга, ломаясь…</a:t>
            </a:r>
          </a:p>
          <a:p>
            <a:pPr algn="ctr"/>
            <a:r>
              <a:rPr lang="ru-RU" sz="2000" b="1"/>
              <a:t>Период весеннего паводка особенно</a:t>
            </a:r>
          </a:p>
          <a:p>
            <a:pPr algn="ctr"/>
            <a:r>
              <a:rPr lang="ru-RU" sz="2000" b="1"/>
              <a:t> опасен для тех, кто живет близ реки,</a:t>
            </a:r>
          </a:p>
          <a:p>
            <a:pPr algn="ctr"/>
            <a:r>
              <a:rPr lang="ru-RU" sz="2000" b="1"/>
              <a:t> пруда, водоема. Привыкая зимой пользоваться</a:t>
            </a:r>
          </a:p>
          <a:p>
            <a:pPr algn="ctr"/>
            <a:r>
              <a:rPr lang="ru-RU" sz="2000" b="1"/>
              <a:t> пешеходными переходами по льду,</a:t>
            </a:r>
          </a:p>
          <a:p>
            <a:pPr algn="ctr"/>
            <a:r>
              <a:rPr lang="ru-RU" sz="2000" b="1"/>
              <a:t> многие забывают об опасности, которую таит </a:t>
            </a:r>
          </a:p>
          <a:p>
            <a:pPr algn="ctr"/>
            <a:r>
              <a:rPr lang="ru-RU" sz="2000" b="1"/>
              <a:t>лед весной. Посмотрите на ледяной покров, все еще</a:t>
            </a:r>
          </a:p>
          <a:p>
            <a:pPr algn="ctr"/>
            <a:r>
              <a:rPr lang="ru-RU" sz="2000" b="1"/>
              <a:t> покрывающий реку, вы, пожалуй, решите, </a:t>
            </a:r>
          </a:p>
          <a:p>
            <a:pPr algn="ctr"/>
            <a:r>
              <a:rPr lang="ru-RU" sz="2000" b="1"/>
              <a:t>что он достаточно прочен и по нему можно пройти…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14740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613" y="404813"/>
            <a:ext cx="5313362" cy="59039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539750" y="620713"/>
            <a:ext cx="7848600" cy="57610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/>
              <a:t>Так думал гражданин В. Он пытался пройти </a:t>
            </a:r>
          </a:p>
          <a:p>
            <a:pPr algn="ctr"/>
            <a:r>
              <a:rPr lang="ru-RU" sz="2000" b="1"/>
              <a:t>через реку по слабому льду.  Но лед провалился</a:t>
            </a:r>
          </a:p>
          <a:p>
            <a:pPr algn="ctr"/>
            <a:r>
              <a:rPr lang="ru-RU" sz="2000" b="1"/>
              <a:t> и гражданин В. не дошел до другого берега.</a:t>
            </a:r>
          </a:p>
          <a:p>
            <a:pPr algn="ctr"/>
            <a:endParaRPr lang="ru-RU" sz="2000" b="1"/>
          </a:p>
          <a:p>
            <a:pPr algn="ctr"/>
            <a:r>
              <a:rPr lang="ru-RU" sz="2000" b="1"/>
              <a:t>Переходить реку, пруд, озеро по льду </a:t>
            </a:r>
          </a:p>
          <a:p>
            <a:pPr algn="ctr"/>
            <a:r>
              <a:rPr lang="ru-RU" sz="2000" b="1"/>
              <a:t>весной- опасно.  Нужно внимательно  следить</a:t>
            </a:r>
          </a:p>
          <a:p>
            <a:pPr algn="ctr"/>
            <a:r>
              <a:rPr lang="ru-RU" sz="2000" b="1"/>
              <a:t> за знаками, обозначающими</a:t>
            </a:r>
          </a:p>
          <a:p>
            <a:pPr algn="ctr"/>
            <a:r>
              <a:rPr lang="ru-RU" sz="2000" b="1"/>
              <a:t> пешеходные переходы, пользоваться  </a:t>
            </a:r>
          </a:p>
          <a:p>
            <a:pPr algn="ctr"/>
            <a:r>
              <a:rPr lang="ru-RU" sz="2000" b="1"/>
              <a:t>специальными  настилами на льду.  Сходить</a:t>
            </a:r>
          </a:p>
          <a:p>
            <a:pPr algn="ctr"/>
            <a:r>
              <a:rPr lang="ru-RU" sz="2000" b="1"/>
              <a:t> на необследованный  лед - большой риск.</a:t>
            </a:r>
          </a:p>
          <a:p>
            <a:pPr algn="ctr"/>
            <a:r>
              <a:rPr lang="ru-RU" sz="2000" b="1"/>
              <a:t> Помните, течение реки сильно подмывает </a:t>
            </a:r>
          </a:p>
          <a:p>
            <a:pPr algn="ctr"/>
            <a:r>
              <a:rPr lang="ru-RU" sz="2000" b="1"/>
              <a:t>крутые берега. Возможны обвалы.</a:t>
            </a:r>
          </a:p>
          <a:p>
            <a:pPr algn="ctr"/>
            <a:r>
              <a:rPr lang="ru-RU" sz="2000" b="1"/>
              <a:t> Остерегайтесь любоваться весенним ледоходом </a:t>
            </a:r>
          </a:p>
          <a:p>
            <a:pPr algn="ctr"/>
            <a:r>
              <a:rPr lang="ru-RU" sz="2000" b="1"/>
              <a:t>с обрывистых берегов. Весной опасно сходить</a:t>
            </a:r>
          </a:p>
          <a:p>
            <a:pPr algn="ctr"/>
            <a:r>
              <a:rPr lang="ru-RU" sz="2000" b="1"/>
              <a:t> за плотины, запруды.  Не забывайте - они </a:t>
            </a:r>
          </a:p>
          <a:p>
            <a:pPr algn="ctr"/>
            <a:r>
              <a:rPr lang="ru-RU" sz="2000" b="1"/>
              <a:t>могут быть неожиданно  сорваны напором льда.</a:t>
            </a:r>
          </a:p>
          <a:p>
            <a:pPr algn="ctr"/>
            <a:r>
              <a:rPr lang="ru-RU" sz="2000" b="1"/>
              <a:t>Не приближайтесь к ледяным заторам</a:t>
            </a:r>
            <a:r>
              <a:rPr lang="ru-RU"/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 descr="1599812255106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333375"/>
            <a:ext cx="8893175" cy="62309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AutoShape 4"/>
          <p:cNvSpPr>
            <a:spLocks noChangeArrowheads="1"/>
          </p:cNvSpPr>
          <p:nvPr/>
        </p:nvSpPr>
        <p:spPr bwMode="auto">
          <a:xfrm>
            <a:off x="395288" y="333375"/>
            <a:ext cx="8208962" cy="604837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 u="sng">
                <a:solidFill>
                  <a:srgbClr val="FF0000"/>
                </a:solidFill>
              </a:rPr>
              <a:t>Больше всего несчастных</a:t>
            </a:r>
          </a:p>
          <a:p>
            <a:pPr algn="ctr"/>
            <a:r>
              <a:rPr lang="ru-RU" sz="2000" b="1" u="sng">
                <a:solidFill>
                  <a:srgbClr val="FF0000"/>
                </a:solidFill>
              </a:rPr>
              <a:t> случаев весной на реке происходит с детьми.</a:t>
            </a:r>
          </a:p>
          <a:p>
            <a:pPr algn="ctr"/>
            <a:r>
              <a:rPr lang="ru-RU" sz="2000" b="1"/>
              <a:t>Дети часто позволяют себе шалости</a:t>
            </a:r>
          </a:p>
          <a:p>
            <a:pPr algn="ctr"/>
            <a:r>
              <a:rPr lang="ru-RU" sz="2000" b="1"/>
              <a:t> у реки, даже пробуют кататься на льдинах. </a:t>
            </a:r>
          </a:p>
          <a:p>
            <a:pPr algn="ctr"/>
            <a:r>
              <a:rPr lang="ru-RU" sz="2000" b="1"/>
              <a:t>Долг каждого взрослого - немедленно </a:t>
            </a:r>
          </a:p>
          <a:p>
            <a:pPr algn="ctr"/>
            <a:r>
              <a:rPr lang="ru-RU" sz="2000" b="1"/>
              <a:t>остановить детей, предотвратить беду.</a:t>
            </a:r>
          </a:p>
          <a:p>
            <a:pPr algn="ctr"/>
            <a:r>
              <a:rPr lang="ru-RU" sz="2000" b="1" u="sng">
                <a:solidFill>
                  <a:srgbClr val="FF0000"/>
                </a:solidFill>
              </a:rPr>
              <a:t>Старшие школьники!</a:t>
            </a:r>
            <a:r>
              <a:rPr lang="ru-RU" sz="2000" b="1"/>
              <a:t> </a:t>
            </a:r>
          </a:p>
          <a:p>
            <a:pPr algn="ctr"/>
            <a:r>
              <a:rPr lang="ru-RU" sz="2000" b="1"/>
              <a:t>Ведите постоянно наблюдение за рекой. </a:t>
            </a:r>
          </a:p>
          <a:p>
            <a:pPr algn="ctr"/>
            <a:r>
              <a:rPr lang="ru-RU" sz="2000" b="1"/>
              <a:t>Разъясняйте младшим товарищам </a:t>
            </a:r>
          </a:p>
          <a:p>
            <a:pPr algn="ctr"/>
            <a:r>
              <a:rPr lang="ru-RU" sz="2000" b="1"/>
              <a:t>правила поведения во время весеннего</a:t>
            </a:r>
          </a:p>
          <a:p>
            <a:pPr algn="ctr"/>
            <a:r>
              <a:rPr lang="ru-RU" sz="2000" b="1"/>
              <a:t> паводка. При оказании помощи терпящим</a:t>
            </a:r>
          </a:p>
          <a:p>
            <a:pPr algn="ctr"/>
            <a:r>
              <a:rPr lang="ru-RU" sz="2000" b="1"/>
              <a:t> бедствие на воде используйте шлюпки, </a:t>
            </a:r>
          </a:p>
          <a:p>
            <a:pPr algn="ctr"/>
            <a:r>
              <a:rPr lang="ru-RU" sz="2000" b="1"/>
              <a:t>спасательные круги и нагрудники, </a:t>
            </a:r>
          </a:p>
          <a:p>
            <a:pPr algn="ctr"/>
            <a:r>
              <a:rPr lang="ru-RU" sz="2000" b="1"/>
              <a:t>а также любые предметы, имеющие </a:t>
            </a:r>
          </a:p>
          <a:p>
            <a:pPr algn="ctr"/>
            <a:r>
              <a:rPr lang="ru-RU" sz="2000" b="1"/>
              <a:t>хорошую плавучесть. Чтобы спасти </a:t>
            </a:r>
          </a:p>
          <a:p>
            <a:pPr algn="ctr"/>
            <a:r>
              <a:rPr lang="ru-RU" sz="2000" b="1"/>
              <a:t>пострадавшего, нужно бросить в воду скамьи, </a:t>
            </a:r>
          </a:p>
          <a:p>
            <a:pPr algn="ctr"/>
            <a:r>
              <a:rPr lang="ru-RU" sz="2000" b="1"/>
              <a:t>лестницы, доски, обрубки бревен, привязанные за веревку.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 descr="bimg10979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188913"/>
            <a:ext cx="3816350" cy="3132137"/>
          </a:xfrm>
          <a:prstGeom prst="rect">
            <a:avLst/>
          </a:prstGeom>
          <a:noFill/>
        </p:spPr>
      </p:pic>
      <p:pic>
        <p:nvPicPr>
          <p:cNvPr id="11269" name="Picture 5" descr="img_gSJYuq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40200" y="188913"/>
            <a:ext cx="4681538" cy="3128962"/>
          </a:xfrm>
          <a:prstGeom prst="rect">
            <a:avLst/>
          </a:prstGeom>
          <a:noFill/>
        </p:spPr>
      </p:pic>
      <p:pic>
        <p:nvPicPr>
          <p:cNvPr id="11270" name="Picture 6" descr="b_1482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0825" y="3429000"/>
            <a:ext cx="3816350" cy="2862263"/>
          </a:xfrm>
          <a:prstGeom prst="rect">
            <a:avLst/>
          </a:prstGeom>
          <a:noFill/>
        </p:spPr>
      </p:pic>
      <p:pic>
        <p:nvPicPr>
          <p:cNvPr id="11271" name="Picture 7" descr="img_ynqpeJ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48263" y="3429000"/>
            <a:ext cx="2262187" cy="30241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250825" y="404813"/>
            <a:ext cx="8497888" cy="611981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 dirty="0"/>
              <a:t>Весенний паводок </a:t>
            </a:r>
          </a:p>
          <a:p>
            <a:pPr algn="ctr"/>
            <a:r>
              <a:rPr lang="ru-RU" sz="2000" b="1" dirty="0"/>
              <a:t> </a:t>
            </a:r>
          </a:p>
          <a:p>
            <a:pPr algn="ctr"/>
            <a:r>
              <a:rPr lang="ru-RU" sz="2000" b="1" dirty="0"/>
              <a:t>В весеннее время в период интенсивного таяния</a:t>
            </a:r>
          </a:p>
          <a:p>
            <a:pPr algn="ctr"/>
            <a:r>
              <a:rPr lang="ru-RU" sz="2000" b="1" dirty="0"/>
              <a:t> снега прогнозируется подъем уровня воды в реках,</a:t>
            </a:r>
          </a:p>
          <a:p>
            <a:pPr algn="ctr"/>
            <a:r>
              <a:rPr lang="ru-RU" sz="2000" b="1" dirty="0"/>
              <a:t> водохранилищах и водоемах, в результате</a:t>
            </a:r>
          </a:p>
          <a:p>
            <a:pPr algn="ctr"/>
            <a:r>
              <a:rPr lang="ru-RU" sz="2000" b="1" dirty="0"/>
              <a:t> чего значительно повышается вероятность</a:t>
            </a:r>
          </a:p>
          <a:p>
            <a:pPr algn="ctr"/>
            <a:r>
              <a:rPr lang="ru-RU" sz="2000" b="1" dirty="0"/>
              <a:t> образования зон затоплений и подтоплений.</a:t>
            </a:r>
          </a:p>
          <a:p>
            <a:pPr algn="ctr"/>
            <a:r>
              <a:rPr lang="ru-RU" sz="2000" b="1" dirty="0"/>
              <a:t> Наиболее подвержены воздействию </a:t>
            </a:r>
          </a:p>
          <a:p>
            <a:pPr algn="ctr"/>
            <a:r>
              <a:rPr lang="ru-RU" sz="2000" b="1" dirty="0"/>
              <a:t>данного стихийного бедствия поймы </a:t>
            </a:r>
            <a:r>
              <a:rPr lang="ru-RU" sz="2000" b="1" dirty="0" smtClean="0"/>
              <a:t>реки </a:t>
            </a:r>
            <a:endParaRPr lang="ru-RU" sz="2000" b="1" dirty="0"/>
          </a:p>
          <a:p>
            <a:pPr algn="ctr"/>
            <a:r>
              <a:rPr lang="ru-RU" sz="2000" b="1" dirty="0" err="1" smtClean="0"/>
              <a:t>Гжать</a:t>
            </a:r>
            <a:r>
              <a:rPr lang="ru-RU" sz="2000" b="1" dirty="0" smtClean="0"/>
              <a:t>. Многоводные </a:t>
            </a:r>
            <a:r>
              <a:rPr lang="ru-RU" sz="2000" b="1" dirty="0"/>
              <a:t>паводки способны привести </a:t>
            </a:r>
          </a:p>
          <a:p>
            <a:pPr algn="ctr"/>
            <a:r>
              <a:rPr lang="ru-RU" sz="2000" b="1" dirty="0"/>
              <a:t>к подтоплению (затоплению) значительных</a:t>
            </a:r>
          </a:p>
          <a:p>
            <a:pPr algn="ctr"/>
            <a:r>
              <a:rPr lang="ru-RU" sz="2000" b="1" dirty="0"/>
              <a:t> территорий, что затрудняет обеспечение </a:t>
            </a:r>
          </a:p>
          <a:p>
            <a:pPr algn="ctr"/>
            <a:r>
              <a:rPr lang="ru-RU" sz="2000" b="1" dirty="0"/>
              <a:t>жизнедеятельности населения вследствие</a:t>
            </a:r>
          </a:p>
          <a:p>
            <a:pPr algn="ctr"/>
            <a:r>
              <a:rPr lang="ru-RU" sz="2000" b="1" dirty="0"/>
              <a:t> перелива дорог и низководных мостов,</a:t>
            </a:r>
          </a:p>
          <a:p>
            <a:pPr algn="ctr"/>
            <a:r>
              <a:rPr lang="ru-RU" sz="2000" b="1" dirty="0"/>
              <a:t> нарушения коммуникаций, усложнению </a:t>
            </a:r>
          </a:p>
          <a:p>
            <a:pPr algn="ctr"/>
            <a:r>
              <a:rPr lang="ru-RU" sz="2000" b="1" dirty="0"/>
              <a:t>работ по обслуживанию газопроводов, ЛЭП и подстанций.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579</Words>
  <Application>Microsoft Office PowerPoint</Application>
  <PresentationFormat>Экран (4:3)</PresentationFormat>
  <Paragraphs>105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Оформление по умолчанию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Школа 5</dc:creator>
  <cp:lastModifiedBy>Владелец</cp:lastModifiedBy>
  <cp:revision>6</cp:revision>
  <dcterms:created xsi:type="dcterms:W3CDTF">2010-03-17T06:56:55Z</dcterms:created>
  <dcterms:modified xsi:type="dcterms:W3CDTF">2021-04-06T13:58:59Z</dcterms:modified>
</cp:coreProperties>
</file>